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305" r:id="rId7"/>
    <p:sldId id="308" r:id="rId8"/>
    <p:sldId id="262" r:id="rId9"/>
    <p:sldId id="302" r:id="rId10"/>
    <p:sldId id="265" r:id="rId11"/>
    <p:sldId id="266" r:id="rId12"/>
    <p:sldId id="267" r:id="rId13"/>
    <p:sldId id="298" r:id="rId14"/>
    <p:sldId id="271" r:id="rId15"/>
    <p:sldId id="273" r:id="rId16"/>
    <p:sldId id="304" r:id="rId17"/>
    <p:sldId id="274" r:id="rId18"/>
    <p:sldId id="278" r:id="rId19"/>
    <p:sldId id="307" r:id="rId20"/>
    <p:sldId id="301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84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1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CE28A-9685-6F47-BFC1-C143FC1900BC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A936-1BD8-5B40-9670-597AA7790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OW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95" y="489583"/>
            <a:ext cx="9765277" cy="5492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361" y="33145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NEOWISE: </a:t>
            </a:r>
            <a:r>
              <a:rPr lang="en-US" sz="4000" dirty="0">
                <a:solidFill>
                  <a:srgbClr val="FFFFFF"/>
                </a:solidFill>
                <a:latin typeface="Palatino"/>
                <a:cs typeface="Palatino"/>
              </a:rPr>
              <a:t>O</a:t>
            </a:r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verview and recent results 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4088219"/>
            <a:ext cx="8010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Joseph Masiero (NASA JPL/Caltech)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10/10/2016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In collaboration with: Amy Mainzer, James Bauer, Roc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Cutri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Tommy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Grav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Emily Kramer, Carrie Nugent, Sarah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Sonnett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Ned Wright, and the NEOWISE team.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7" name="Picture 6" descr="NASA_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521"/>
            <a:ext cx="3727836" cy="700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8019" y="6642556"/>
            <a:ext cx="3765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Copyright 2016. All rights reserved.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583" y="36609"/>
            <a:ext cx="85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NEOWISE survey: the first two years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984120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Top-down view of the inner Solar system. NEOs in </a:t>
            </a:r>
            <a:r>
              <a:rPr lang="en-US" sz="2000" dirty="0" smtClean="0">
                <a:solidFill>
                  <a:srgbClr val="008000"/>
                </a:solidFill>
                <a:latin typeface="Palatino"/>
                <a:cs typeface="Palatino"/>
              </a:rPr>
              <a:t>green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comets in </a:t>
            </a:r>
            <a:r>
              <a:rPr lang="en-US" sz="2000" dirty="0" smtClean="0">
                <a:solidFill>
                  <a:srgbClr val="FFFF00"/>
                </a:solidFill>
                <a:latin typeface="Palatino"/>
                <a:cs typeface="Palatino"/>
              </a:rPr>
              <a:t>yellow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other asteroids in white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neowiser_topdown_year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166" y="744495"/>
            <a:ext cx="4995333" cy="4995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707353" y="5107317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That’s great, but why NEOs?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677203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Flyby image of NEO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Itokawa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from the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Hayabusa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spacecraft</a:t>
            </a:r>
          </a:p>
        </p:txBody>
      </p:sp>
      <p:pic>
        <p:nvPicPr>
          <p:cNvPr id="2" name="Picture 1" descr="Itokawa_hayabu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8" y="1299633"/>
            <a:ext cx="6709833" cy="38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8081" y="4493457"/>
            <a:ext cx="98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APOD/JAXA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NEOs come close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321904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NEOWISE discovery images of NEO 2014 HQ</a:t>
            </a:r>
            <a:r>
              <a:rPr lang="en-US" sz="2000" baseline="-25000" dirty="0" smtClean="0">
                <a:solidFill>
                  <a:srgbClr val="FFFFFF"/>
                </a:solidFill>
                <a:latin typeface="Palatino"/>
                <a:cs typeface="Palatino"/>
              </a:rPr>
              <a:t>124</a:t>
            </a:r>
            <a:endParaRPr lang="en-US" sz="2000" baseline="-25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6" name="Picture 5" descr="2014HQ124_trackl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400"/>
            <a:ext cx="9144000" cy="24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NEOs come close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radar_2014HQ12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1099" y="3670148"/>
            <a:ext cx="5038067" cy="2833913"/>
          </a:xfrm>
          <a:prstGeom prst="rect">
            <a:avLst/>
          </a:prstGeom>
        </p:spPr>
      </p:pic>
      <p:pic>
        <p:nvPicPr>
          <p:cNvPr id="7" name="Picture 6" descr="2014HQ124flyb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1" y="984523"/>
            <a:ext cx="4910856" cy="2685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421" y="725570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1143" y="6504061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745" y="3919638"/>
            <a:ext cx="308518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2014 HQ</a:t>
            </a:r>
            <a:r>
              <a:rPr lang="en-US" sz="2000" baseline="-25000" dirty="0" smtClean="0">
                <a:solidFill>
                  <a:srgbClr val="FFFFFF"/>
                </a:solidFill>
                <a:latin typeface="Palatino"/>
                <a:cs typeface="Palatino"/>
              </a:rPr>
              <a:t>124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at time of close pass with Earth (3 LD) in daytime sky</a:t>
            </a:r>
          </a:p>
          <a:p>
            <a:pPr algn="ctr"/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algn="ctr"/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Diameter = 400 m</a:t>
            </a:r>
          </a:p>
          <a:p>
            <a:pPr algn="ctr"/>
            <a:endParaRPr lang="en-US" sz="2000" baseline="-25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3688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587" y="36609"/>
            <a:ext cx="8604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 delivery of volatiles/organics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716613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Low albedo asteroids and comets are rich in organics and volatiles </a:t>
            </a:r>
          </a:p>
        </p:txBody>
      </p:sp>
      <p:pic>
        <p:nvPicPr>
          <p:cNvPr id="2" name="Picture 1" descr="raining-com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" y="849993"/>
            <a:ext cx="8189441" cy="4602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6921" y="5425490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NEOWISE Science Results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3486" y="1675153"/>
            <a:ext cx="353546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To date over 500 publications have made use of NEOWISE single-frame data or NEOWISE-derived physical properties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Over 1800 publications have made use of data from all phases of the WISE mission.</a:t>
            </a: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Palatino"/>
                <a:cs typeface="Palatino"/>
              </a:rPr>
              <a:t>Graph from ADS</a:t>
            </a:r>
            <a:endParaRPr lang="en-US" sz="16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NEOWISE_pub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1" y="1040111"/>
            <a:ext cx="44069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583" y="36609"/>
            <a:ext cx="85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NEOWISE detections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984120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NEOWISE-Reactivation observations of known NEOs (cyan) and new NEO discoveries (black) in years 1&amp;2</a:t>
            </a:r>
            <a:endParaRPr lang="en-US" sz="16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neowiserNEOs_Y1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5" y="744495"/>
            <a:ext cx="6712352" cy="5185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8667" y="5436438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Nugent et al.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The number of NEOs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2652" y="1149605"/>
            <a:ext cx="281439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NEOWISE survey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debiasing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found 981±19 NEOs &gt; 1 km</a:t>
            </a: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&gt;90% currently known</a:t>
            </a: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Palatino"/>
                <a:cs typeface="Palatino"/>
              </a:rPr>
              <a:t>Mainzer et al. 2011e</a:t>
            </a:r>
            <a:endParaRPr lang="en-US" sz="16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NEO_debias_di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" y="1149605"/>
            <a:ext cx="5834219" cy="45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Asteroid </a:t>
            </a:r>
            <a:r>
              <a:rPr lang="en-US" sz="4000" dirty="0" err="1" smtClean="0">
                <a:solidFill>
                  <a:srgbClr val="FFFFFF"/>
                </a:solidFill>
                <a:latin typeface="Palatino"/>
                <a:cs typeface="Palatino"/>
              </a:rPr>
              <a:t>Binarity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927603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NEOWISE’s unique cadence enables searches for binary asteroids</a:t>
            </a:r>
          </a:p>
        </p:txBody>
      </p:sp>
      <p:pic>
        <p:nvPicPr>
          <p:cNvPr id="2" name="Picture 1" descr="Sonnett15-TrojanL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-578"/>
          <a:stretch/>
        </p:blipFill>
        <p:spPr>
          <a:xfrm>
            <a:off x="1097280" y="766387"/>
            <a:ext cx="6747292" cy="51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4572" y="5451602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Sonnett</a:t>
            </a:r>
            <a:r>
              <a:rPr lang="en-US" sz="1200" dirty="0" smtClean="0">
                <a:solidFill>
                  <a:schemeClr val="bg1"/>
                </a:solidFill>
              </a:rPr>
              <a:t> et al. 2015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How to get the data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226" y="3755409"/>
            <a:ext cx="3188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Source catalogs, single frame images, and atlas images are hosted on the NASA/IPAC Infrared Science Archive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IRSA_sc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7" y="744494"/>
            <a:ext cx="4852732" cy="3009973"/>
          </a:xfrm>
          <a:prstGeom prst="rect">
            <a:avLst/>
          </a:prstGeom>
        </p:spPr>
      </p:pic>
      <p:pic>
        <p:nvPicPr>
          <p:cNvPr id="6" name="Picture 5" descr="PDS_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1" y="3749452"/>
            <a:ext cx="4991495" cy="2780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0667" y="2034977"/>
            <a:ext cx="2856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NASA Planetary Data System hosts the derived physical properties previously published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6338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816" y="54725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NEOWISE: Origin Story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816" y="827230"/>
            <a:ext cx="51932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PI-led (PI: Amy Mainzer, JPL) mission under NEOO Program (Lindley Johnson, Program Exec)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Utilizes WISE spacecraft that was brought out of hibernation in October 2013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3.4 and 4.6 µm bands (W1 and W2) at 75K</a:t>
            </a: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Science operations: ~3 years starting 12/2013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213" y="5277279"/>
            <a:ext cx="6694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Science Goals: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Survey of NEOs at mid-infrared wavelengths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Discovery of new NEOs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Physical property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characterizaion</a:t>
            </a: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W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63" y="1168408"/>
            <a:ext cx="2952537" cy="4411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092756" y="4719249"/>
            <a:ext cx="14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neowise_logo_s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29" y="87589"/>
            <a:ext cx="1963780" cy="10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The next generation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5416" y="920752"/>
            <a:ext cx="40428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The Near-Earth Object Camera: NEOCam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PI: Amy Mainzer (JPL)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50 cm telescope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Two 16 megapixel 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HgCdTe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focal planes at 4-5.4  &amp; 6-10 μm simultaneously imaged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Sun-Earth L1 orbit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Detectors passively cooled to 40K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Would detect ~100,000 NEOs, &gt;2 million MBAs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Would expand on the results of NEOWISE while providing a census of hazardous NEOs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Currently in Step 2 competition for Discovery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112" y="1088873"/>
            <a:ext cx="4204283" cy="4084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112" y="5154486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519" y="6642556"/>
            <a:ext cx="5419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Pre</a:t>
            </a:r>
            <a:r>
              <a:rPr lang="en-US" sz="800" dirty="0">
                <a:solidFill>
                  <a:schemeClr val="bg1"/>
                </a:solidFill>
              </a:rPr>
              <a:t>-Decisional Information -- For Planning and Discussion Purposes </a:t>
            </a:r>
            <a:r>
              <a:rPr lang="en-US" sz="800" dirty="0" smtClean="0">
                <a:solidFill>
                  <a:schemeClr val="bg1"/>
                </a:solidFill>
              </a:rPr>
              <a:t>Only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6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Conclusions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114" y="920752"/>
            <a:ext cx="84641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NEOWISE provides a treasure trove of data on asteroids and comets, as well as stars and galaxies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Near Earth Objects trace the physical and dynamical processes that have sculpted the Solar System since formation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Infrared surveys allow us to determine physical properties for an unprecedented number of Solar system objects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Albedos provides critical information on asteroid composition, family association and can be used to trace origins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2377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241" y="36609"/>
            <a:ext cx="522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The WISE mission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6431" y="1138674"/>
            <a:ext cx="39624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NASA Mid-class Explorer</a:t>
            </a:r>
          </a:p>
          <a:p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3.4, 4.6, 12, 22 microns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Solid Hydrogen cryogen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Launched 14 Dec 2009 onto a polar, sun-synchronous orbit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Surveyed from 14 Jan 2010 to 30 Sept 2010, post-</a:t>
            </a:r>
            <a:r>
              <a:rPr lang="en-US" sz="2000" dirty="0" err="1" smtClean="0">
                <a:solidFill>
                  <a:srgbClr val="FFFFFF"/>
                </a:solidFill>
                <a:latin typeface="Palatino"/>
                <a:cs typeface="Palatino"/>
              </a:rPr>
              <a:t>cryo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 to 1 Feb 2011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8 detections at ecliptic, rising to hundreds at the poles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  <a:latin typeface="Palatino"/>
              <a:cs typeface="Palatino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PI: Ned Wright (UCLA)</a:t>
            </a:r>
          </a:p>
        </p:txBody>
      </p:sp>
      <p:pic>
        <p:nvPicPr>
          <p:cNvPr id="2" name="Picture 1" descr="IRlau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 r="22435"/>
          <a:stretch/>
        </p:blipFill>
        <p:spPr>
          <a:xfrm>
            <a:off x="489374" y="854000"/>
            <a:ext cx="4294735" cy="5508492"/>
          </a:xfrm>
          <a:prstGeom prst="rect">
            <a:avLst/>
          </a:prstGeom>
        </p:spPr>
      </p:pic>
      <p:pic>
        <p:nvPicPr>
          <p:cNvPr id="3" name="Picture 2" descr="WISE_Logo_clearB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04" y="113316"/>
            <a:ext cx="2026493" cy="1087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-155494" y="5719707"/>
            <a:ext cx="100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WISE single frame data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8124" y="832102"/>
            <a:ext cx="34266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Original mission plan did not include archiving single frame data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However, asteroids are some of the brightest objects in mid-infrared sky</a:t>
            </a:r>
          </a:p>
          <a:p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Solar system objects and stationary transients would have been lost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WISE-TadpoleAstero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5" y="744495"/>
            <a:ext cx="4744325" cy="5879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4010" y="6162706"/>
            <a:ext cx="98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JPL/IPAC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WISE Moving Object Processing System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974383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Automated object detection and linking, combined with human QA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QA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6" y="1385034"/>
            <a:ext cx="8085639" cy="45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WMOPS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6190482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Tracklet combinatorics are non-linear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maxDetPlot_cl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39" y="700699"/>
            <a:ext cx="5528549" cy="55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WMOPS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6190482"/>
            <a:ext cx="801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Each survey has its own peculiarities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Picture 1" descr="decC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021554" y="3123960"/>
            <a:ext cx="20224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|Declination|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9448" y="5823219"/>
            <a:ext cx="24960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"/>
                <a:cs typeface="Palatino"/>
              </a:rPr>
              <a:t>c</a:t>
            </a:r>
            <a:r>
              <a:rPr lang="en-US" sz="2000" dirty="0" smtClean="0">
                <a:latin typeface="Palatino"/>
                <a:cs typeface="Palatino"/>
              </a:rPr>
              <a:t>hi</a:t>
            </a:r>
            <a:r>
              <a:rPr lang="en-US" sz="2000" baseline="30000" dirty="0" smtClean="0">
                <a:latin typeface="Palatino"/>
                <a:cs typeface="Palatino"/>
              </a:rPr>
              <a:t>2</a:t>
            </a:r>
            <a:r>
              <a:rPr lang="en-US" sz="2000" dirty="0" smtClean="0">
                <a:latin typeface="Palatino"/>
                <a:cs typeface="Palatino"/>
              </a:rPr>
              <a:t> to a linear fit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8875" y="1921372"/>
            <a:ext cx="105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false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869" y="4876830"/>
            <a:ext cx="99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real</a:t>
            </a:r>
            <a:endParaRPr lang="en-US" sz="2000" dirty="0">
              <a:latin typeface="Palatino"/>
              <a:cs typeface="Palatin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0257" y="4479868"/>
            <a:ext cx="14349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alatino"/>
                <a:cs typeface="Palatino"/>
              </a:rPr>
              <a:t>NEOs</a:t>
            </a:r>
            <a:endParaRPr lang="en-US" sz="2000" dirty="0">
              <a:latin typeface="Palatino"/>
              <a:cs typeface="Palatino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09596" y="3788255"/>
            <a:ext cx="930548" cy="7773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8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WISE: Solar System survey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167" y="5920619"/>
            <a:ext cx="827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Top-down view of the inner Solar System. NEOs in </a:t>
            </a:r>
            <a:r>
              <a:rPr lang="en-US" sz="2000" dirty="0" smtClean="0">
                <a:solidFill>
                  <a:srgbClr val="FF0000"/>
                </a:solidFill>
                <a:latin typeface="Palatino"/>
                <a:cs typeface="Palatino"/>
              </a:rPr>
              <a:t>red (new) 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and </a:t>
            </a:r>
            <a:r>
              <a:rPr lang="en-US" sz="2000" dirty="0" smtClean="0">
                <a:solidFill>
                  <a:srgbClr val="008000"/>
                </a:solidFill>
                <a:latin typeface="Palatino"/>
                <a:cs typeface="Palatino"/>
              </a:rPr>
              <a:t>green (known)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; comets in </a:t>
            </a:r>
            <a:r>
              <a:rPr lang="en-US" sz="2000" dirty="0" smtClean="0">
                <a:solidFill>
                  <a:srgbClr val="FFFF00"/>
                </a:solidFill>
                <a:latin typeface="Palatino"/>
                <a:cs typeface="Palatino"/>
              </a:rPr>
              <a:t>yellow (new) 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and 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Palatino"/>
                <a:cs typeface="Palatino"/>
              </a:rPr>
              <a:t>cyan (known)</a:t>
            </a:r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, rest in black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2" name="WISE_obs_movie_fin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890" y="931334"/>
            <a:ext cx="8184444" cy="460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1965" y="5563201"/>
            <a:ext cx="98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NASA  JPL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61" y="36609"/>
            <a:ext cx="71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Palatino"/>
                <a:cs typeface="Palatino"/>
              </a:rPr>
              <a:t>Determining asteroid diameters</a:t>
            </a:r>
            <a:endParaRPr lang="en-US" sz="4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154" y="5690325"/>
            <a:ext cx="80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Diameters constrained with thermal models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Palatino"/>
                <a:cs typeface="Palatino"/>
              </a:rPr>
              <a:t>Literature optical data allow for albedo determination</a:t>
            </a:r>
            <a:endParaRPr lang="en-US" sz="20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MBA-NEO_s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0" y="1360048"/>
            <a:ext cx="8571846" cy="42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0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6136</TotalTime>
  <Words>764</Words>
  <Application>Microsoft Macintosh PowerPoint</Application>
  <PresentationFormat>On-screen Show (4:3)</PresentationFormat>
  <Paragraphs>125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JPL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Joseph R Masiero</dc:creator>
  <cp:keywords/>
  <dc:description/>
  <cp:lastModifiedBy>Joseph R Masiero</cp:lastModifiedBy>
  <cp:revision>153</cp:revision>
  <dcterms:created xsi:type="dcterms:W3CDTF">2016-08-22T21:30:22Z</dcterms:created>
  <dcterms:modified xsi:type="dcterms:W3CDTF">2016-10-10T13:41:40Z</dcterms:modified>
  <cp:category/>
</cp:coreProperties>
</file>